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77" r:id="rId2"/>
    <p:sldId id="451" r:id="rId3"/>
    <p:sldId id="452" r:id="rId4"/>
    <p:sldId id="367" r:id="rId5"/>
    <p:sldId id="456" r:id="rId6"/>
    <p:sldId id="454" r:id="rId7"/>
    <p:sldId id="458" r:id="rId8"/>
    <p:sldId id="457" r:id="rId9"/>
    <p:sldId id="453" r:id="rId10"/>
    <p:sldId id="455" r:id="rId11"/>
    <p:sldId id="459" r:id="rId12"/>
    <p:sldId id="461" r:id="rId13"/>
    <p:sldId id="293" r:id="rId14"/>
  </p:sldIdLst>
  <p:sldSz cx="12192000" cy="6858000"/>
  <p:notesSz cx="6858000" cy="9144000"/>
  <p:embeddedFontLst>
    <p:embeddedFont>
      <p:font typeface="맑은 고딕" panose="020B0503020000020004" pitchFamily="34" charset="-127"/>
      <p:regular r:id="rId17"/>
      <p:bold r:id="rId18"/>
    </p:embeddedFont>
    <p:embeddedFont>
      <p:font typeface="Montserrat Light" panose="020B0604020202020204" charset="-52"/>
      <p:regular r:id="rId19"/>
      <p:italic r:id="rId20"/>
    </p:embeddedFont>
    <p:embeddedFont>
      <p:font typeface="Montserrat SemiBold" panose="020B0604020202020204" charset="-52"/>
      <p:bold r:id="rId21"/>
      <p:boldItalic r:id="rId22"/>
    </p:embeddedFont>
    <p:embeddedFont>
      <p:font typeface="Trebuchet MS" panose="020B0603020202020204" pitchFamily="34" charset="0"/>
      <p:regular r:id="rId23"/>
      <p:bold r:id="rId24"/>
      <p:italic r:id="rId25"/>
      <p:bold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FAE2"/>
    <a:srgbClr val="FCA304"/>
    <a:srgbClr val="370339"/>
    <a:srgbClr val="9079FE"/>
    <a:srgbClr val="F044A2"/>
    <a:srgbClr val="578EFF"/>
    <a:srgbClr val="FFF6E1"/>
    <a:srgbClr val="FFE7AB"/>
    <a:srgbClr val="FFC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6" autoAdjust="0"/>
    <p:restoredTop sz="95652" autoAdjust="0"/>
  </p:normalViewPr>
  <p:slideViewPr>
    <p:cSldViewPr snapToGrid="0">
      <p:cViewPr varScale="1">
        <p:scale>
          <a:sx n="109" d="100"/>
          <a:sy n="109" d="100"/>
        </p:scale>
        <p:origin x="6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6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1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image" Target="../media/image8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1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1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1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1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6" Type="http://schemas.openxmlformats.org/officeDocument/2006/relationships/image" Target="../media/image11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pptmon.com/" TargetMode="External"/><Relationship Id="rId1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1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1.sv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2.svg"/><Relationship Id="rId9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3">
            <a:hlinkClick r:id="rId2"/>
            <a:extLst>
              <a:ext uri="{FF2B5EF4-FFF2-40B4-BE49-F238E27FC236}">
                <a16:creationId xmlns:a16="http://schemas.microsoft.com/office/drawing/2014/main" id="{0A2845D6-098F-418C-B937-B70EE8D2C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7" name="TextBox 26">
            <a:hlinkClick r:id="rId5"/>
            <a:extLst>
              <a:ext uri="{FF2B5EF4-FFF2-40B4-BE49-F238E27FC236}">
                <a16:creationId xmlns:a16="http://schemas.microsoft.com/office/drawing/2014/main" id="{5D92FEAF-3CA8-40F4-B149-6852715F90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B7274A-74A5-438A-8577-FAED0A35195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"/>
            <a:ext cx="2908300" cy="15102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49CA31-8B1C-4B85-BB19-E7E0B0AE7B5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35" y="4097900"/>
            <a:ext cx="3587765" cy="27601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7D523B7-7E59-4DFB-B542-07E4DE0F968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0216" y="5943600"/>
            <a:ext cx="1698830" cy="61595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A090B526-0536-4489-8404-40BEAFE2328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47867" y="240261"/>
            <a:ext cx="1531408" cy="35689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8CCD3A4-5880-4C1E-AE31-C3F81091BAF7}"/>
              </a:ext>
            </a:extLst>
          </p:cNvPr>
          <p:cNvGrpSpPr/>
          <p:nvPr userDrawn="1"/>
        </p:nvGrpSpPr>
        <p:grpSpPr>
          <a:xfrm>
            <a:off x="7892522" y="6627300"/>
            <a:ext cx="955675" cy="88900"/>
            <a:chOff x="4700588" y="5433500"/>
            <a:chExt cx="955675" cy="889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2423A4E-A5CD-4819-91EE-D61E99DC527D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7300818-E775-404C-8880-A77C76A0EC3B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A9D537B-E0D1-45BE-9989-BC60218AF094}"/>
              </a:ext>
            </a:extLst>
          </p:cNvPr>
          <p:cNvGrpSpPr/>
          <p:nvPr userDrawn="1"/>
        </p:nvGrpSpPr>
        <p:grpSpPr>
          <a:xfrm>
            <a:off x="1454150" y="666217"/>
            <a:ext cx="955675" cy="88900"/>
            <a:chOff x="4700588" y="5433500"/>
            <a:chExt cx="955675" cy="8890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71F6DF6-5C93-4617-B992-F1502AA0FE58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699A7A0-90C4-423E-BEEB-6848F3CF3165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4E07F4-A3B8-4216-8A83-53C02903018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769" y="5369480"/>
            <a:ext cx="2112230" cy="14885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D149CA-3A27-42D6-9F1F-46164FB064B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079771" y="0"/>
            <a:ext cx="2112229" cy="10968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1E45B0-163E-4B32-93F5-0D15AC709BA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1" y="-1"/>
            <a:ext cx="2112229" cy="9660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3695E6-8981-48E9-9600-E2E4184068C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4971144"/>
            <a:ext cx="2452663" cy="1886856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A058DE3-780C-49A1-B260-88AFF8E50C2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9999132" y="483036"/>
            <a:ext cx="1063118" cy="38545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B915DC83-C427-4F65-AD05-2E4F51B49C7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952" y="891973"/>
            <a:ext cx="879110" cy="20487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EEFE75-B3BF-4389-B5F2-14DF3F9258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45335" y="6481233"/>
            <a:ext cx="387000" cy="36000"/>
            <a:chOff x="4700588" y="5433500"/>
            <a:chExt cx="955675" cy="8890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7CCC326-B8C7-4384-B93B-AB35E9DE9AC4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23ED26A-C906-49D5-A439-881019CD1DE3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0" name="그래픽 19">
            <a:extLst>
              <a:ext uri="{FF2B5EF4-FFF2-40B4-BE49-F238E27FC236}">
                <a16:creationId xmlns:a16="http://schemas.microsoft.com/office/drawing/2014/main" id="{39741E10-1DEF-4C66-ACBF-C11B103D0AF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0820398" y="5205006"/>
            <a:ext cx="784529" cy="7856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BB4AC97-DBD6-451C-8D9D-0024A0EDC1C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18728" y="6362700"/>
            <a:ext cx="387000" cy="36000"/>
            <a:chOff x="4700588" y="5433500"/>
            <a:chExt cx="955675" cy="889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3E52D6E-3D5A-40FE-B72C-F32FD2E0E10A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FABF866-139E-45D7-BE35-994CA8676FA7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3" name="그림 개체 틀 2">
            <a:extLst>
              <a:ext uri="{FF2B5EF4-FFF2-40B4-BE49-F238E27FC236}">
                <a16:creationId xmlns:a16="http://schemas.microsoft.com/office/drawing/2014/main" id="{62A26807-AC91-4D1D-AA8D-74ACBA536A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73552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4" name="그림 개체 틀 2">
            <a:extLst>
              <a:ext uri="{FF2B5EF4-FFF2-40B4-BE49-F238E27FC236}">
                <a16:creationId xmlns:a16="http://schemas.microsoft.com/office/drawing/2014/main" id="{47EB4FCC-2AD3-4142-9FEB-ADFD86A794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6295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5" name="그림 개체 틀 2">
            <a:extLst>
              <a:ext uri="{FF2B5EF4-FFF2-40B4-BE49-F238E27FC236}">
                <a16:creationId xmlns:a16="http://schemas.microsoft.com/office/drawing/2014/main" id="{16C46537-65C2-479A-BA1C-E29DE5B27B2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90387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6" name="그림 개체 틀 2">
            <a:extLst>
              <a:ext uri="{FF2B5EF4-FFF2-40B4-BE49-F238E27FC236}">
                <a16:creationId xmlns:a16="http://schemas.microsoft.com/office/drawing/2014/main" id="{5B3A10D3-81D4-4D9E-B593-11FCD0339C4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809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63027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C34DE6-2989-420D-A4BC-F8A854CB351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684288"/>
            <a:ext cx="1744133" cy="11737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9DE994-3FE4-4FFB-892C-1CC032B573A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352242" y="0"/>
            <a:ext cx="1839758" cy="141534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1070DC6F-0A6E-437F-B181-25AF4833056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617200" y="711392"/>
            <a:ext cx="1063118" cy="38545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69E02478-3157-4989-AA8C-B4ADC9243C7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752286" y="5912706"/>
            <a:ext cx="879110" cy="20487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724D457-1294-476E-ADC6-FDEEA53FB195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533385" y="258235"/>
            <a:ext cx="387000" cy="36000"/>
            <a:chOff x="4700588" y="5433500"/>
            <a:chExt cx="955675" cy="889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7F074390-095A-4B42-8B62-DF354D7BD25D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D429E9-65B4-4248-B836-3CFDCB27230B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3" name="그래픽 22">
            <a:extLst>
              <a:ext uri="{FF2B5EF4-FFF2-40B4-BE49-F238E27FC236}">
                <a16:creationId xmlns:a16="http://schemas.microsoft.com/office/drawing/2014/main" id="{32A49F7E-4818-4969-8189-211A8C904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0139" b="25304"/>
          <a:stretch/>
        </p:blipFill>
        <p:spPr>
          <a:xfrm flipH="1">
            <a:off x="11565465" y="6271145"/>
            <a:ext cx="626535" cy="58685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DD1FAE4-4A2B-4646-B6E0-B6445187D0E8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339885" y="376768"/>
            <a:ext cx="387000" cy="36000"/>
            <a:chOff x="4700588" y="5433500"/>
            <a:chExt cx="955675" cy="8890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8DF567E-3317-4929-8107-E8116580511D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39E43CC-84E2-444D-A809-654F0749D3DB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그림 개체 틀 11">
            <a:extLst>
              <a:ext uri="{FF2B5EF4-FFF2-40B4-BE49-F238E27FC236}">
                <a16:creationId xmlns:a16="http://schemas.microsoft.com/office/drawing/2014/main" id="{6C16BB39-EB32-4408-B4A8-676B4B1BC3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48152" y="826400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6777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160AD5-A46E-4AA9-87DA-FB1996A7907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369480"/>
            <a:ext cx="2112230" cy="14885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2C1806-E155-48AD-965E-A739392DAB1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210800" y="0"/>
            <a:ext cx="1981200" cy="102880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06E720A1-45B0-41D1-A041-311FD47006E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828866" y="6249435"/>
            <a:ext cx="1063118" cy="38545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D8FFC86A-0E92-46AB-860A-5AAAF15DE94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227353" y="223107"/>
            <a:ext cx="879110" cy="20487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D6EBE4B-732F-4AE7-9B3C-521C6960C57B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1476471" y="6345766"/>
            <a:ext cx="387000" cy="36000"/>
            <a:chOff x="4700588" y="5433500"/>
            <a:chExt cx="955675" cy="889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66E5624-B01A-48F9-8E27-08A644A49DFA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E7CAE46-9E73-401F-9FDB-CB9C94E592DE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3" name="그래픽 22">
            <a:extLst>
              <a:ext uri="{FF2B5EF4-FFF2-40B4-BE49-F238E27FC236}">
                <a16:creationId xmlns:a16="http://schemas.microsoft.com/office/drawing/2014/main" id="{200E742F-3B63-4506-B783-5CC345D82D6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642599" y="223107"/>
            <a:ext cx="784529" cy="785659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9D2912-60D6-4F53-A7FB-D2E528E4792E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1307138" y="6197890"/>
            <a:ext cx="387000" cy="36000"/>
            <a:chOff x="4700588" y="5433500"/>
            <a:chExt cx="955675" cy="889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EDB2D43-07B2-476E-A262-A3CEAED28F1C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75F681E-0458-42F3-9DB3-684910AA9966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그림 개체 틀 5">
            <a:extLst>
              <a:ext uri="{FF2B5EF4-FFF2-40B4-BE49-F238E27FC236}">
                <a16:creationId xmlns:a16="http://schemas.microsoft.com/office/drawing/2014/main" id="{24E1BBFA-F747-4884-9678-A2BD9FADD2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08135" y="7159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7590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4E07F4-A3B8-4216-8A83-53C02903018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430935" y="0"/>
            <a:ext cx="1761066" cy="12410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D149CA-3A27-42D6-9F1F-46164FB064B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" y="5600568"/>
            <a:ext cx="2421467" cy="1257432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136126F4-F34C-4A2E-AF6F-75467F63E6A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016068" y="356037"/>
            <a:ext cx="1063118" cy="38545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A79DFDCC-C29B-4D78-87E3-A906FC046D0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1079186" y="6399524"/>
            <a:ext cx="879110" cy="20487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0C4AED-23DE-423B-8CD5-348E1A1B24E5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1392869" y="6049432"/>
            <a:ext cx="387000" cy="36000"/>
            <a:chOff x="4700588" y="5433500"/>
            <a:chExt cx="955675" cy="889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8A92B6A-102E-4707-9EFE-88F230558A7F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64F6E72-241B-44FE-B4E3-0A24D27D9E95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3" name="그래픽 22">
            <a:extLst>
              <a:ext uri="{FF2B5EF4-FFF2-40B4-BE49-F238E27FC236}">
                <a16:creationId xmlns:a16="http://schemas.microsoft.com/office/drawing/2014/main" id="{447F924E-EEA9-4E72-8885-A5757BAC08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33" r="15109"/>
          <a:stretch/>
        </p:blipFill>
        <p:spPr>
          <a:xfrm flipH="1">
            <a:off x="1" y="0"/>
            <a:ext cx="665996" cy="53320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9F0B01-8D90-4119-BA49-DB9567B6A446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1240469" y="6201832"/>
            <a:ext cx="387000" cy="36000"/>
            <a:chOff x="4700588" y="5433500"/>
            <a:chExt cx="955675" cy="8890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6A832C1-4D1B-4C3C-AB59-6C4E21F555AD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A78B010-4FE7-4717-A3BA-61762F253DA8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그림 개체 틀 8">
            <a:extLst>
              <a:ext uri="{FF2B5EF4-FFF2-40B4-BE49-F238E27FC236}">
                <a16:creationId xmlns:a16="http://schemas.microsoft.com/office/drawing/2014/main" id="{A3E0A350-1B98-4147-9419-32C3E99B9F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9272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1A38FC66-8812-478E-BACD-D424E22D69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3844FC81-34D6-462C-9377-39898AC1E63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F201A15B-5C66-44D2-AEF5-C0A1CE01A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DB38BF0A-D5C7-4672-BDC2-EC5381375C6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F14B328F-4534-4D00-8901-DDFA592C373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1291155" y="5935162"/>
            <a:ext cx="1063118" cy="385458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501F8C43-5236-47D1-95E5-58CE56791D0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7726" y="6454573"/>
            <a:ext cx="879110" cy="204877"/>
          </a:xfrm>
          <a:prstGeom prst="rect">
            <a:avLst/>
          </a:prstGeom>
        </p:spPr>
      </p:pic>
      <p:sp>
        <p:nvSpPr>
          <p:cNvPr id="30" name="그림 개체 틀 4">
            <a:extLst>
              <a:ext uri="{FF2B5EF4-FFF2-40B4-BE49-F238E27FC236}">
                <a16:creationId xmlns:a16="http://schemas.microsoft.com/office/drawing/2014/main" id="{A7E96CBE-96AC-4FF9-9350-45DF4837479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44323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40601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AE11ADA-91D4-4F94-86AE-7718744930F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966027"/>
            <a:ext cx="1950212" cy="8919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574A7D-1C38-478D-A5CE-7BD077B0EA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380133" y="-1"/>
            <a:ext cx="1811867" cy="139388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8C1F9C9-0287-46EB-A4AB-AA29A7C4B32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10929961" y="6285838"/>
            <a:ext cx="1063118" cy="385458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CD87BC37-22D7-4746-9551-1E1413D0108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151152" y="5846655"/>
            <a:ext cx="879110" cy="20487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FE12038C-87EB-4BD7-B789-6C10197D6748}"/>
              </a:ext>
            </a:extLst>
          </p:cNvPr>
          <p:cNvGrpSpPr>
            <a:grpSpLocks noChangeAspect="1"/>
          </p:cNvGrpSpPr>
          <p:nvPr userDrawn="1"/>
        </p:nvGrpSpPr>
        <p:grpSpPr>
          <a:xfrm flipH="1" flipV="1">
            <a:off x="251008" y="223866"/>
            <a:ext cx="387000" cy="36000"/>
            <a:chOff x="4700588" y="5433500"/>
            <a:chExt cx="955675" cy="8890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EDDCC91-DB8C-4245-AF34-2AF5DFD6A784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3F33F5C-D9B6-4300-87D0-72CC2F4561F0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6" name="그래픽 25">
            <a:extLst>
              <a:ext uri="{FF2B5EF4-FFF2-40B4-BE49-F238E27FC236}">
                <a16:creationId xmlns:a16="http://schemas.microsoft.com/office/drawing/2014/main" id="{8DFFE944-53C8-4580-9A13-014BAEECBB2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 flipV="1">
            <a:off x="11208550" y="429199"/>
            <a:ext cx="784529" cy="785659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DA8682F-D4F9-4742-A748-8CCC88C916CA}"/>
              </a:ext>
            </a:extLst>
          </p:cNvPr>
          <p:cNvGrpSpPr>
            <a:grpSpLocks noChangeAspect="1"/>
          </p:cNvGrpSpPr>
          <p:nvPr userDrawn="1"/>
        </p:nvGrpSpPr>
        <p:grpSpPr>
          <a:xfrm flipH="1" flipV="1">
            <a:off x="437275" y="393199"/>
            <a:ext cx="387000" cy="36000"/>
            <a:chOff x="4700588" y="5433500"/>
            <a:chExt cx="955675" cy="889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30DA341-F679-4C44-83E8-3295AA640943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9F8A813-76CD-437F-811B-8ABAF3B5E3C8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54707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B4E07F4-A3B8-4216-8A83-53C029030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369480"/>
            <a:ext cx="2112230" cy="14885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D149CA-3A27-42D6-9F1F-46164FB064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0"/>
            <a:ext cx="2112229" cy="10968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1E45B0-163E-4B32-93F5-0D15AC709B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079771" y="-1"/>
            <a:ext cx="2112229" cy="9660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3695E6-8981-48E9-9600-E2E4184068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337" y="4971144"/>
            <a:ext cx="2452663" cy="1886856"/>
          </a:xfrm>
          <a:prstGeom prst="rect">
            <a:avLst/>
          </a:prstGeom>
        </p:spPr>
      </p:pic>
      <p:pic>
        <p:nvPicPr>
          <p:cNvPr id="5" name="Graphic 3">
            <a:hlinkClick r:id="rId6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9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9A058DE3-780C-49A1-B260-88AFF8E50C2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9749" y="483036"/>
            <a:ext cx="1063118" cy="38545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B915DC83-C427-4F65-AD05-2E4F51B49C7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37937" y="891973"/>
            <a:ext cx="879110" cy="20487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EEFE75-B3BF-4389-B5F2-14DF3F9258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659664" y="6481233"/>
            <a:ext cx="387000" cy="36000"/>
            <a:chOff x="4700588" y="5433500"/>
            <a:chExt cx="955675" cy="8890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7CCC326-B8C7-4384-B93B-AB35E9DE9AC4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23ED26A-C906-49D5-A439-881019CD1DE3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0" name="그래픽 19">
            <a:extLst>
              <a:ext uri="{FF2B5EF4-FFF2-40B4-BE49-F238E27FC236}">
                <a16:creationId xmlns:a16="http://schemas.microsoft.com/office/drawing/2014/main" id="{39741E10-1DEF-4C66-ACBF-C11B103D0AF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7072" y="5205006"/>
            <a:ext cx="784529" cy="7856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BB4AC97-DBD6-451C-8D9D-0024A0EDC1C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886271" y="6362700"/>
            <a:ext cx="387000" cy="36000"/>
            <a:chOff x="4700588" y="5433500"/>
            <a:chExt cx="955675" cy="889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3E52D6E-3D5A-40FE-B72C-F32FD2E0E10A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FABF866-139E-45D7-BE35-994CA8676FA7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8987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C34DE6-2989-420D-A4BC-F8A854CB351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867" y="5684288"/>
            <a:ext cx="1744133" cy="11737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9DE994-3FE4-4FFB-892C-1CC032B573A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839758" cy="141534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1070DC6F-0A6E-437F-B181-25AF4833056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1682" y="711392"/>
            <a:ext cx="1063118" cy="38545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69E02478-3157-4989-AA8C-B4ADC9243C7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60604" y="5912706"/>
            <a:ext cx="879110" cy="20487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724D457-1294-476E-ADC6-FDEEA53FB19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1615" y="258235"/>
            <a:ext cx="387000" cy="36000"/>
            <a:chOff x="4700588" y="5433500"/>
            <a:chExt cx="955675" cy="889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7F074390-095A-4B42-8B62-DF354D7BD25D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D429E9-65B4-4248-B836-3CFDCB27230B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3" name="그래픽 22">
            <a:extLst>
              <a:ext uri="{FF2B5EF4-FFF2-40B4-BE49-F238E27FC236}">
                <a16:creationId xmlns:a16="http://schemas.microsoft.com/office/drawing/2014/main" id="{32A49F7E-4818-4969-8189-211A8C904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0139" b="25304"/>
          <a:stretch/>
        </p:blipFill>
        <p:spPr>
          <a:xfrm>
            <a:off x="0" y="6271145"/>
            <a:ext cx="626535" cy="58685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DD1FAE4-4A2B-4646-B6E0-B6445187D0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5115" y="376768"/>
            <a:ext cx="387000" cy="36000"/>
            <a:chOff x="4700588" y="5433500"/>
            <a:chExt cx="955675" cy="8890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8DF567E-3317-4929-8107-E8116580511D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39E43CC-84E2-444D-A809-654F0749D3DB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24899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160AD5-A46E-4AA9-87DA-FB1996A7907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770" y="5369480"/>
            <a:ext cx="2112230" cy="14885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2C1806-E155-48AD-965E-A739392DAB1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981200" cy="102880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06E720A1-45B0-41D1-A041-311FD47006E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0016" y="6249435"/>
            <a:ext cx="1063118" cy="38545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D8FFC86A-0E92-46AB-860A-5AAAF15DE94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85537" y="223107"/>
            <a:ext cx="879110" cy="20487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D6EBE4B-732F-4AE7-9B3C-521C6960C5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28529" y="6345766"/>
            <a:ext cx="387000" cy="36000"/>
            <a:chOff x="4700588" y="5433500"/>
            <a:chExt cx="955675" cy="889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66E5624-B01A-48F9-8E27-08A644A49DFA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E7CAE46-9E73-401F-9FDB-CB9C94E592DE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3" name="그래픽 22">
            <a:extLst>
              <a:ext uri="{FF2B5EF4-FFF2-40B4-BE49-F238E27FC236}">
                <a16:creationId xmlns:a16="http://schemas.microsoft.com/office/drawing/2014/main" id="{200E742F-3B63-4506-B783-5CC345D82D6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4872" y="223107"/>
            <a:ext cx="784529" cy="785659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9D2912-60D6-4F53-A7FB-D2E528E4792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497862" y="6197890"/>
            <a:ext cx="387000" cy="36000"/>
            <a:chOff x="4700588" y="5433500"/>
            <a:chExt cx="955675" cy="889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EDB2D43-07B2-476E-A262-A3CEAED28F1C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75F681E-0458-42F3-9DB3-684910AA9966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32388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4E07F4-A3B8-4216-8A83-53C02903018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" y="0"/>
            <a:ext cx="1761066" cy="12410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D149CA-3A27-42D6-9F1F-46164FB064B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533" y="5600568"/>
            <a:ext cx="2421467" cy="1257432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136126F4-F34C-4A2E-AF6F-75467F63E6A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2816" y="356037"/>
            <a:ext cx="1063118" cy="38545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A79DFDCC-C29B-4D78-87E3-A906FC046D0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3706" y="6399524"/>
            <a:ext cx="879110" cy="20487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0C4AED-23DE-423B-8CD5-348E1A1B24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412133" y="6049432"/>
            <a:ext cx="387000" cy="36000"/>
            <a:chOff x="4700588" y="5433500"/>
            <a:chExt cx="955675" cy="889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8A92B6A-102E-4707-9EFE-88F230558A7F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64F6E72-241B-44FE-B4E3-0A24D27D9E95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3" name="그래픽 22">
            <a:extLst>
              <a:ext uri="{FF2B5EF4-FFF2-40B4-BE49-F238E27FC236}">
                <a16:creationId xmlns:a16="http://schemas.microsoft.com/office/drawing/2014/main" id="{447F924E-EEA9-4E72-8885-A5757BAC08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33" r="15109"/>
          <a:stretch/>
        </p:blipFill>
        <p:spPr>
          <a:xfrm>
            <a:off x="11526005" y="0"/>
            <a:ext cx="665996" cy="53320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9F0B01-8D90-4119-BA49-DB9567B6A4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4533" y="6201832"/>
            <a:ext cx="387000" cy="36000"/>
            <a:chOff x="4700588" y="5433500"/>
            <a:chExt cx="955675" cy="8890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6A832C1-4D1B-4C3C-AB59-6C4E21F555AD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A78B010-4FE7-4717-A3BA-61762F253DA8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62172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FF82874-9CFA-4C3F-A6B0-5ABC6CBCA9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" y="0"/>
            <a:ext cx="1663666" cy="1119562"/>
          </a:xfrm>
          <a:prstGeom prst="rect">
            <a:avLst/>
          </a:prstGeom>
        </p:spPr>
      </p:pic>
      <p:sp>
        <p:nvSpPr>
          <p:cNvPr id="16" name="그림 개체 틀 4">
            <a:extLst>
              <a:ext uri="{FF2B5EF4-FFF2-40B4-BE49-F238E27FC236}">
                <a16:creationId xmlns:a16="http://schemas.microsoft.com/office/drawing/2014/main" id="{0888B027-58CB-4D10-AEB6-174A6024CF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51404" y="0"/>
            <a:ext cx="5940596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6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501F8C43-5236-47D1-95E5-58CE56791D0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726" y="6454573"/>
            <a:ext cx="879110" cy="20487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DC293D-79D4-40A4-B15D-285F2A102A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5836" y="891973"/>
            <a:ext cx="387000" cy="36000"/>
            <a:chOff x="4700588" y="5433500"/>
            <a:chExt cx="955675" cy="8890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5850A70-88B9-44FB-8004-B9452FC43FAE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A22F8C5-B53B-42B8-B54D-9728D7135ABF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4A0A0BF-119C-4236-88E8-904AFAB2DBC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97036" y="468640"/>
            <a:ext cx="387000" cy="36000"/>
            <a:chOff x="4700588" y="5433500"/>
            <a:chExt cx="955675" cy="889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834BC09-4565-4E29-B2D6-1689CB86A8A5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F9FF33A-57D1-44BC-BA1F-2B332F905B26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4242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4">
            <a:extLst>
              <a:ext uri="{FF2B5EF4-FFF2-40B4-BE49-F238E27FC236}">
                <a16:creationId xmlns:a16="http://schemas.microsoft.com/office/drawing/2014/main" id="{7B5FFEC4-76A8-4282-BF8D-FE4006F28A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8582" y="0"/>
            <a:ext cx="4383418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5574A7D-1C38-478D-A5CE-7BD077B0EA2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-1"/>
            <a:ext cx="1811867" cy="139388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8C1F9C9-0287-46EB-A4AB-AA29A7C4B3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198921" y="6285838"/>
            <a:ext cx="1063118" cy="385458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8DFFE944-53C8-4580-9A13-014BAEECBB2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198921" y="429199"/>
            <a:ext cx="784529" cy="78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31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687" r:id="rId14"/>
    <p:sldLayoutId id="2147483664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F7806CE-DE11-44EA-96C0-292CA00FB7E8}"/>
              </a:ext>
            </a:extLst>
          </p:cNvPr>
          <p:cNvSpPr txBox="1"/>
          <p:nvPr/>
        </p:nvSpPr>
        <p:spPr>
          <a:xfrm>
            <a:off x="1335315" y="2028880"/>
            <a:ext cx="9521370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7200" dirty="0" err="1">
                <a:cs typeface="Arial" panose="020B0604020202020204" pitchFamily="34" charset="0"/>
              </a:rPr>
              <a:t>Weesick</a:t>
            </a:r>
            <a:endParaRPr lang="ko-KR" altLang="en-US" sz="7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DAB1F4-1D02-4E64-A2FC-CAD4FE68304B}"/>
              </a:ext>
            </a:extLst>
          </p:cNvPr>
          <p:cNvSpPr txBox="1"/>
          <p:nvPr/>
        </p:nvSpPr>
        <p:spPr>
          <a:xfrm>
            <a:off x="2467429" y="3475093"/>
            <a:ext cx="725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spc="40" dirty="0">
                <a:solidFill>
                  <a:srgbClr val="484D45"/>
                </a:solidFill>
                <a:latin typeface="Trebuchet MS"/>
                <a:cs typeface="Trebuchet MS"/>
              </a:rPr>
              <a:t>Выполнила:</a:t>
            </a:r>
            <a:r>
              <a:rPr lang="ru-RU" sz="2000" spc="20" dirty="0">
                <a:solidFill>
                  <a:srgbClr val="484D45"/>
                </a:solidFill>
                <a:latin typeface="Trebuchet MS"/>
                <a:cs typeface="Trebuchet MS"/>
              </a:rPr>
              <a:t> ученица 11 класса </a:t>
            </a:r>
            <a:r>
              <a:rPr lang="ru-RU" sz="2000" spc="55" dirty="0">
                <a:solidFill>
                  <a:srgbClr val="484D45"/>
                </a:solidFill>
                <a:latin typeface="Trebuchet MS"/>
                <a:cs typeface="Trebuchet MS"/>
              </a:rPr>
              <a:t>ГБОУ</a:t>
            </a:r>
            <a:r>
              <a:rPr lang="ru-RU" sz="2000" spc="-10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2000" spc="45" dirty="0">
                <a:solidFill>
                  <a:srgbClr val="484D45"/>
                </a:solidFill>
                <a:latin typeface="Trebuchet MS"/>
                <a:cs typeface="Trebuchet MS"/>
              </a:rPr>
              <a:t>Школы</a:t>
            </a:r>
            <a:r>
              <a:rPr lang="ru-RU" sz="2000" spc="-5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2000" spc="295" dirty="0">
                <a:solidFill>
                  <a:srgbClr val="484D45"/>
                </a:solidFill>
                <a:latin typeface="Trebuchet MS"/>
                <a:cs typeface="Trebuchet MS"/>
              </a:rPr>
              <a:t>№1532 </a:t>
            </a:r>
          </a:p>
          <a:p>
            <a:pPr algn="ctr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Мандрыка Арина Юрьевна</a:t>
            </a: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59084-497E-4295-B79D-D723F2F6F265}"/>
              </a:ext>
            </a:extLst>
          </p:cNvPr>
          <p:cNvSpPr txBox="1"/>
          <p:nvPr/>
        </p:nvSpPr>
        <p:spPr>
          <a:xfrm>
            <a:off x="1033494" y="1287735"/>
            <a:ext cx="823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latin typeface="+mj-lt"/>
                <a:cs typeface="Arial" panose="020B0604020202020204" pitchFamily="34" charset="0"/>
              </a:rPr>
              <a:t>Авторизация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B63DBD-4759-474A-83AB-2560EA794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402" y="2004645"/>
            <a:ext cx="5749089" cy="383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9392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59084-497E-4295-B79D-D723F2F6F265}"/>
              </a:ext>
            </a:extLst>
          </p:cNvPr>
          <p:cNvSpPr txBox="1"/>
          <p:nvPr/>
        </p:nvSpPr>
        <p:spPr>
          <a:xfrm>
            <a:off x="1033494" y="1287735"/>
            <a:ext cx="823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latin typeface="+mj-lt"/>
                <a:cs typeface="Arial" panose="020B0604020202020204" pitchFamily="34" charset="0"/>
              </a:rPr>
              <a:t>Поиск треков и прослушивание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2FA85B-DAFE-40E3-8CD0-B53FB2114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10" y="2004344"/>
            <a:ext cx="5781889" cy="369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7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59084-497E-4295-B79D-D723F2F6F265}"/>
              </a:ext>
            </a:extLst>
          </p:cNvPr>
          <p:cNvSpPr txBox="1"/>
          <p:nvPr/>
        </p:nvSpPr>
        <p:spPr>
          <a:xfrm>
            <a:off x="1033494" y="1287735"/>
            <a:ext cx="823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latin typeface="+mj-lt"/>
                <a:cs typeface="Arial" panose="020B0604020202020204" pitchFamily="34" charset="0"/>
              </a:rPr>
              <a:t>Создание плейлистов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E3F0AB-7691-4188-900B-36032AFE8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8249" y="1810955"/>
            <a:ext cx="2695502" cy="3869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86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FBC6AA-606B-4992-8DA0-B7A20AB40994}"/>
              </a:ext>
            </a:extLst>
          </p:cNvPr>
          <p:cNvSpPr txBox="1"/>
          <p:nvPr/>
        </p:nvSpPr>
        <p:spPr>
          <a:xfrm>
            <a:off x="3049907" y="2459504"/>
            <a:ext cx="574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6000" b="0" dirty="0"/>
              <a:t>Спасибо за внимание!</a:t>
            </a:r>
            <a:endParaRPr lang="en-US" altLang="ko-KR" sz="6000" b="0" dirty="0"/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7509B4-C971-4E6B-8E32-346C7CEFBAC7}"/>
              </a:ext>
            </a:extLst>
          </p:cNvPr>
          <p:cNvSpPr txBox="1"/>
          <p:nvPr/>
        </p:nvSpPr>
        <p:spPr>
          <a:xfrm>
            <a:off x="1033494" y="1287735"/>
            <a:ext cx="823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latin typeface="+mj-lt"/>
                <a:cs typeface="Arial" panose="020B0604020202020204" pitchFamily="34" charset="0"/>
              </a:rPr>
              <a:t>Цель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2BF90-C25D-4C97-A930-A6D3314C5417}"/>
              </a:ext>
            </a:extLst>
          </p:cNvPr>
          <p:cNvSpPr txBox="1"/>
          <p:nvPr/>
        </p:nvSpPr>
        <p:spPr>
          <a:xfrm>
            <a:off x="1323730" y="3228945"/>
            <a:ext cx="10305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ru-RU" altLang="ko-KR" sz="2000" dirty="0"/>
              <a:t>Изучить фреймворк </a:t>
            </a:r>
            <a:r>
              <a:rPr lang="en-US" altLang="ko-KR" sz="2000" dirty="0"/>
              <a:t>Flask </a:t>
            </a:r>
            <a:r>
              <a:rPr lang="ru-RU" altLang="ko-KR" sz="2000" dirty="0"/>
              <a:t>и создать веб-сайт для прослушивания музыки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57674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120B7-DE2B-460C-9769-91E0AEB8FADD}"/>
              </a:ext>
            </a:extLst>
          </p:cNvPr>
          <p:cNvSpPr txBox="1"/>
          <p:nvPr/>
        </p:nvSpPr>
        <p:spPr>
          <a:xfrm>
            <a:off x="1033494" y="1287735"/>
            <a:ext cx="823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latin typeface="+mj-lt"/>
                <a:cs typeface="Arial" panose="020B0604020202020204" pitchFamily="34" charset="0"/>
              </a:rPr>
              <a:t>Актуальность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26" name="Picture 2" descr="https://balthazar.club/uploads/posts/2023-01/1674325981_balthazar-club-p-muzika-estetika-kartinki-instagram-57.jpg">
            <a:extLst>
              <a:ext uri="{FF2B5EF4-FFF2-40B4-BE49-F238E27FC236}">
                <a16:creationId xmlns:a16="http://schemas.microsoft.com/office/drawing/2014/main" id="{82ACD3F8-1F0F-4909-9D00-E1452A9EA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360" y="1898299"/>
            <a:ext cx="3056793" cy="382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elegra.ph/file/4ef700fa63ad9624ee7c1.jpg">
            <a:extLst>
              <a:ext uri="{FF2B5EF4-FFF2-40B4-BE49-F238E27FC236}">
                <a16:creationId xmlns:a16="http://schemas.microsoft.com/office/drawing/2014/main" id="{0647C1AD-9F70-4FD3-8B4E-F80EC9931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112" y="2512663"/>
            <a:ext cx="4458172" cy="253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52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>
            <a:extLst>
              <a:ext uri="{FF2B5EF4-FFF2-40B4-BE49-F238E27FC236}">
                <a16:creationId xmlns:a16="http://schemas.microsoft.com/office/drawing/2014/main" id="{9739BC1A-D076-4AF6-A642-9A810AE5C1F8}"/>
              </a:ext>
            </a:extLst>
          </p:cNvPr>
          <p:cNvSpPr/>
          <p:nvPr/>
        </p:nvSpPr>
        <p:spPr>
          <a:xfrm>
            <a:off x="5066123" y="2767991"/>
            <a:ext cx="1259658" cy="1259656"/>
          </a:xfrm>
          <a:prstGeom prst="ellipse">
            <a:avLst/>
          </a:prstGeom>
          <a:solidFill>
            <a:srgbClr val="FFC00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370339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BC01D6-B288-4B96-BF74-C8D3D54DB6CD}"/>
              </a:ext>
            </a:extLst>
          </p:cNvPr>
          <p:cNvSpPr/>
          <p:nvPr/>
        </p:nvSpPr>
        <p:spPr>
          <a:xfrm>
            <a:off x="4186150" y="4421432"/>
            <a:ext cx="30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Осуществление </a:t>
            </a:r>
          </a:p>
          <a:p>
            <a:pPr algn="ctr"/>
            <a:r>
              <a:rPr lang="ru-RU" dirty="0"/>
              <a:t>хранения данных </a:t>
            </a:r>
            <a:endParaRPr lang="en-US" altLang="ko-KR" sz="2400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693D9D-5E45-4A33-8D63-F1BBDF47B172}"/>
              </a:ext>
            </a:extLst>
          </p:cNvPr>
          <p:cNvGrpSpPr/>
          <p:nvPr/>
        </p:nvGrpSpPr>
        <p:grpSpPr>
          <a:xfrm>
            <a:off x="5440469" y="3128057"/>
            <a:ext cx="511634" cy="524832"/>
            <a:chOff x="2772242" y="1560385"/>
            <a:chExt cx="376198" cy="385905"/>
          </a:xfrm>
          <a:solidFill>
            <a:schemeClr val="bg1"/>
          </a:solidFill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A0CB935-116D-4ACB-AA71-DEDEC816BB8D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7987BDDA-525A-4AFF-BC68-486440BF05AB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EC0288D-BFA9-4C05-BE5E-88CA96C8EE35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502663C-38CC-4D49-8E48-D794AD35A228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713AAF98-E89B-4EF6-9A5E-0A4C8CE14D72}"/>
              </a:ext>
            </a:extLst>
          </p:cNvPr>
          <p:cNvSpPr/>
          <p:nvPr/>
        </p:nvSpPr>
        <p:spPr>
          <a:xfrm>
            <a:off x="1921693" y="2767991"/>
            <a:ext cx="1259658" cy="1259656"/>
          </a:xfrm>
          <a:prstGeom prst="ellipse">
            <a:avLst/>
          </a:prstGeom>
          <a:solidFill>
            <a:srgbClr val="FFC00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370339"/>
              </a:solidFill>
              <a:latin typeface="+mj-lt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8A8CA84-EEA3-4924-8164-5DD267C78F22}"/>
              </a:ext>
            </a:extLst>
          </p:cNvPr>
          <p:cNvSpPr/>
          <p:nvPr/>
        </p:nvSpPr>
        <p:spPr>
          <a:xfrm>
            <a:off x="1357881" y="4437918"/>
            <a:ext cx="2387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Подключение </a:t>
            </a:r>
            <a:r>
              <a:rPr lang="en-US" dirty="0"/>
              <a:t>API </a:t>
            </a:r>
            <a:r>
              <a:rPr lang="ru-RU" dirty="0"/>
              <a:t>Яндекс Музыки</a:t>
            </a:r>
            <a:endParaRPr lang="en-US" altLang="ko-KR" sz="2400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80D1D60-AACB-4430-94D6-39A961C6A5F2}"/>
              </a:ext>
            </a:extLst>
          </p:cNvPr>
          <p:cNvGrpSpPr/>
          <p:nvPr/>
        </p:nvGrpSpPr>
        <p:grpSpPr>
          <a:xfrm>
            <a:off x="2350733" y="3122713"/>
            <a:ext cx="401576" cy="535520"/>
            <a:chOff x="3471472" y="902398"/>
            <a:chExt cx="295275" cy="393763"/>
          </a:xfrm>
          <a:solidFill>
            <a:schemeClr val="bg1"/>
          </a:solidFill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C7715493-0286-41D7-87E7-2882E1C88977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54F2239-643D-46AC-A315-4840534F2CBC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FB527283-8DE2-4C30-B0B3-633CF9808739}"/>
              </a:ext>
            </a:extLst>
          </p:cNvPr>
          <p:cNvSpPr/>
          <p:nvPr/>
        </p:nvSpPr>
        <p:spPr>
          <a:xfrm>
            <a:off x="8215409" y="2767991"/>
            <a:ext cx="1259658" cy="1259656"/>
          </a:xfrm>
          <a:prstGeom prst="ellipse">
            <a:avLst/>
          </a:prstGeom>
          <a:solidFill>
            <a:srgbClr val="FFC00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370339"/>
              </a:solidFill>
              <a:latin typeface="+mj-lt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2EC436E-2EA5-4989-B99E-BC8BF4EA8A04}"/>
              </a:ext>
            </a:extLst>
          </p:cNvPr>
          <p:cNvSpPr/>
          <p:nvPr/>
        </p:nvSpPr>
        <p:spPr>
          <a:xfrm>
            <a:off x="7451341" y="4384572"/>
            <a:ext cx="2907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Создание </a:t>
            </a:r>
            <a:endParaRPr lang="en-US" dirty="0"/>
          </a:p>
          <a:p>
            <a:pPr algn="ctr"/>
            <a:r>
              <a:rPr lang="ru-RU" dirty="0"/>
              <a:t>пользовательского </a:t>
            </a:r>
            <a:endParaRPr lang="en-US" dirty="0"/>
          </a:p>
          <a:p>
            <a:pPr algn="ctr"/>
            <a:r>
              <a:rPr lang="ru-RU" dirty="0"/>
              <a:t>интерфейс на </a:t>
            </a:r>
            <a:r>
              <a:rPr lang="en-US" dirty="0"/>
              <a:t>Flask</a:t>
            </a:r>
            <a:endParaRPr lang="en-US" altLang="ko-KR" sz="24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2554376-CB6A-451E-9E17-D72D0CBAC878}"/>
              </a:ext>
            </a:extLst>
          </p:cNvPr>
          <p:cNvGrpSpPr/>
          <p:nvPr/>
        </p:nvGrpSpPr>
        <p:grpSpPr>
          <a:xfrm>
            <a:off x="8562376" y="3124916"/>
            <a:ext cx="531118" cy="531114"/>
            <a:chOff x="752656" y="1562597"/>
            <a:chExt cx="390525" cy="390525"/>
          </a:xfrm>
          <a:solidFill>
            <a:schemeClr val="bg1"/>
          </a:solidFill>
        </p:grpSpPr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BFAFD0D9-42A7-4C00-9918-7775B1936213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B123FA5A-D6D3-44ED-9D3C-B0132F570FA0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50BF47F-2999-4F59-855A-2A4CD8506D4E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D8985B0F-F3CB-4DF2-BDB0-8DDC53A00942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DACD4843-8A4E-4F52-824C-EEA0696601A0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2761428-A49E-4F7D-A046-6B34B87CBFC4}"/>
              </a:ext>
            </a:extLst>
          </p:cNvPr>
          <p:cNvSpPr txBox="1"/>
          <p:nvPr/>
        </p:nvSpPr>
        <p:spPr>
          <a:xfrm>
            <a:off x="1033494" y="1287735"/>
            <a:ext cx="823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latin typeface="+mj-lt"/>
                <a:cs typeface="Arial" panose="020B0604020202020204" pitchFamily="34" charset="0"/>
              </a:rPr>
              <a:t>Задачи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75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792A0E3-012A-4AF1-BA7E-6BC1E4FD1A13}"/>
              </a:ext>
            </a:extLst>
          </p:cNvPr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6422"/>
            </a:avLst>
          </a:prstGeom>
          <a:solidFill>
            <a:srgbClr val="FFC000"/>
          </a:solidFill>
          <a:ln>
            <a:noFill/>
          </a:ln>
          <a:effectLst>
            <a:outerShdw dist="292100" dir="2700000" algn="tl" rotWithShape="0">
              <a:srgbClr val="FFFAE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ko-KR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Подключение базы данных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861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2D1999-61C4-45F2-907B-02D93F7F491F}"/>
              </a:ext>
            </a:extLst>
          </p:cNvPr>
          <p:cNvSpPr txBox="1"/>
          <p:nvPr/>
        </p:nvSpPr>
        <p:spPr>
          <a:xfrm>
            <a:off x="1033494" y="1287735"/>
            <a:ext cx="823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latin typeface="+mj-lt"/>
                <a:cs typeface="Arial" panose="020B0604020202020204" pitchFamily="34" charset="0"/>
              </a:rPr>
              <a:t>База данных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074" name="Picture 2" descr="https://i2.wp.com/miro.medium.com/1*JILJ1sPciaOCXhgf87CCTw.jpeg">
            <a:extLst>
              <a:ext uri="{FF2B5EF4-FFF2-40B4-BE49-F238E27FC236}">
                <a16:creationId xmlns:a16="http://schemas.microsoft.com/office/drawing/2014/main" id="{01003561-A387-4FBE-9535-0BDD8ED6C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095" y="2979200"/>
            <a:ext cx="4029808" cy="1611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35BA66D-D39D-4765-B1FA-ACD3CD3A858B}"/>
              </a:ext>
            </a:extLst>
          </p:cNvPr>
          <p:cNvSpPr/>
          <p:nvPr/>
        </p:nvSpPr>
        <p:spPr>
          <a:xfrm>
            <a:off x="1033494" y="2828835"/>
            <a:ext cx="55201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ru-RU" b="1" dirty="0" err="1"/>
              <a:t>SQLAlchemy</a:t>
            </a:r>
            <a:r>
              <a:rPr lang="ru-RU" dirty="0"/>
              <a:t> — это </a:t>
            </a:r>
            <a:r>
              <a:rPr lang="ru-RU" dirty="0" err="1"/>
              <a:t>Python</a:t>
            </a:r>
            <a:r>
              <a:rPr lang="ru-RU" dirty="0"/>
              <a:t>-библиотека, которая позволяет работать с реляционными базами данных с помощью ORM.</a:t>
            </a:r>
            <a:endParaRPr lang="ru-RU" sz="14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36306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2D1999-61C4-45F2-907B-02D93F7F491F}"/>
              </a:ext>
            </a:extLst>
          </p:cNvPr>
          <p:cNvSpPr txBox="1"/>
          <p:nvPr/>
        </p:nvSpPr>
        <p:spPr>
          <a:xfrm>
            <a:off x="1033494" y="1287735"/>
            <a:ext cx="823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latin typeface="+mj-lt"/>
                <a:cs typeface="Arial" panose="020B0604020202020204" pitchFamily="34" charset="0"/>
              </a:rPr>
              <a:t>Структура БД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83AB5D7-A85F-4DE4-86A8-AC666ADF3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128" y="1055890"/>
            <a:ext cx="3797744" cy="58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72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792A0E3-012A-4AF1-BA7E-6BC1E4FD1A13}"/>
              </a:ext>
            </a:extLst>
          </p:cNvPr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6422"/>
            </a:avLst>
          </a:prstGeom>
          <a:solidFill>
            <a:srgbClr val="FFC000"/>
          </a:solidFill>
          <a:ln>
            <a:noFill/>
          </a:ln>
          <a:effectLst>
            <a:outerShdw dist="292100" dir="2700000" algn="tl" rotWithShape="0">
              <a:srgbClr val="FFFAE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ko-KR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Создание пользовательского интерфейса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689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91A6AB-C485-47C9-A16C-D520203D4E3D}"/>
              </a:ext>
            </a:extLst>
          </p:cNvPr>
          <p:cNvSpPr txBox="1"/>
          <p:nvPr/>
        </p:nvSpPr>
        <p:spPr>
          <a:xfrm>
            <a:off x="1033494" y="1287735"/>
            <a:ext cx="823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latin typeface="+mj-lt"/>
                <a:cs typeface="Arial" panose="020B0604020202020204" pitchFamily="34" charset="0"/>
              </a:rPr>
              <a:t>Обоснование языка программирования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26" name="Picture 2" descr="https://qiita-user-contents.imgix.net/https%3A%2F%2Fqiita-image-store.s3.amazonaws.com%2F0%2F104065%2F0eb2bb6e-d1ff-a538-6b2f-46ec80773111.png?ixlib=rb-4.0.0&amp;auto=format&amp;gif-q=60&amp;q=75&amp;s=7c2c0c9a5eebf74460d1579a04fcc796">
            <a:extLst>
              <a:ext uri="{FF2B5EF4-FFF2-40B4-BE49-F238E27FC236}">
                <a16:creationId xmlns:a16="http://schemas.microsoft.com/office/drawing/2014/main" id="{45A6F5F7-218A-4D46-AE42-6885EB927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143" y="2102827"/>
            <a:ext cx="5358912" cy="362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7E63A69-A643-4666-B292-52CF63F3DDA2}"/>
              </a:ext>
            </a:extLst>
          </p:cNvPr>
          <p:cNvSpPr/>
          <p:nvPr/>
        </p:nvSpPr>
        <p:spPr>
          <a:xfrm>
            <a:off x="929053" y="2584833"/>
            <a:ext cx="552010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0"/>
            <a:r>
              <a:rPr lang="ru-RU" sz="1400" b="1" dirty="0" err="1">
                <a:solidFill>
                  <a:srgbClr val="000000"/>
                </a:solidFill>
              </a:rPr>
              <a:t>Flask</a:t>
            </a:r>
            <a:r>
              <a:rPr lang="ru-RU" sz="1400" dirty="0">
                <a:solidFill>
                  <a:srgbClr val="000000"/>
                </a:solidFill>
              </a:rPr>
              <a:t> — это легковесный веб-фреймворк для языка </a:t>
            </a:r>
            <a:r>
              <a:rPr lang="ru-RU" sz="1400" dirty="0" err="1">
                <a:solidFill>
                  <a:srgbClr val="000000"/>
                </a:solidFill>
              </a:rPr>
              <a:t>Python</a:t>
            </a:r>
            <a:r>
              <a:rPr lang="ru-RU" sz="1400" dirty="0">
                <a:solidFill>
                  <a:srgbClr val="000000"/>
                </a:solidFill>
              </a:rPr>
              <a:t>, который предоставляет минимальный набор инструментов для создания веб-приложений. </a:t>
            </a:r>
            <a:endParaRPr lang="en-US" sz="1400" dirty="0">
              <a:solidFill>
                <a:srgbClr val="000000"/>
              </a:solidFill>
            </a:endParaRPr>
          </a:p>
          <a:p>
            <a:pPr fontAlgn="base" latinLnBrk="0"/>
            <a:endParaRPr lang="en-US" sz="1400" dirty="0">
              <a:solidFill>
                <a:srgbClr val="000000"/>
              </a:solidFill>
            </a:endParaRPr>
          </a:p>
          <a:p>
            <a:pPr fontAlgn="base" latinLnBrk="0"/>
            <a:r>
              <a:rPr lang="ru-RU" sz="1400" dirty="0">
                <a:solidFill>
                  <a:srgbClr val="000000"/>
                </a:solidFill>
              </a:rPr>
              <a:t>У </a:t>
            </a:r>
            <a:r>
              <a:rPr lang="ru-RU" sz="1400" dirty="0" err="1">
                <a:solidFill>
                  <a:srgbClr val="000000"/>
                </a:solidFill>
              </a:rPr>
              <a:t>Flask</a:t>
            </a:r>
            <a:r>
              <a:rPr lang="ru-RU" sz="1400" dirty="0">
                <a:solidFill>
                  <a:srgbClr val="000000"/>
                </a:solidFill>
              </a:rPr>
              <a:t> много преимуществ, которые выделяют его среди других фреймворков:</a:t>
            </a:r>
          </a:p>
          <a:p>
            <a:pPr fontAlgn="base" latinLnBrk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ru-RU" sz="1400" dirty="0">
                <a:solidFill>
                  <a:srgbClr val="000000"/>
                </a:solidFill>
              </a:rPr>
              <a:t>простой синтаксис — это всё-таки </a:t>
            </a:r>
            <a:r>
              <a:rPr lang="ru-RU" sz="1400" dirty="0" err="1">
                <a:solidFill>
                  <a:srgbClr val="000000"/>
                </a:solidFill>
              </a:rPr>
              <a:t>Python</a:t>
            </a:r>
            <a:r>
              <a:rPr lang="ru-RU" sz="1400" dirty="0">
                <a:solidFill>
                  <a:srgbClr val="000000"/>
                </a:solidFill>
              </a:rPr>
              <a:t>;</a:t>
            </a:r>
          </a:p>
          <a:p>
            <a:pPr fontAlgn="base" latinLnBrk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ru-RU" sz="1400" dirty="0">
                <a:solidFill>
                  <a:srgbClr val="000000"/>
                </a:solidFill>
              </a:rPr>
              <a:t>удобные шаблоны — можно быстро создавать прототипы веб-приложений;</a:t>
            </a:r>
          </a:p>
          <a:p>
            <a:pPr fontAlgn="base" latinLnBrk="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 </a:t>
            </a:r>
            <a:r>
              <a:rPr lang="ru-RU" sz="1400" dirty="0">
                <a:solidFill>
                  <a:srgbClr val="000000"/>
                </a:solidFill>
              </a:rPr>
              <a:t>куча инструментов для гибкой настройки сайтов под любые нужды</a:t>
            </a:r>
            <a:endParaRPr lang="ru-RU" sz="14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7696985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SemiBold - Montserrat Light">
      <a:majorFont>
        <a:latin typeface="Montserrat SemiBold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C000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3267</TotalTime>
  <Words>139</Words>
  <Application>Microsoft Office PowerPoint</Application>
  <PresentationFormat>Широкоэкранный</PresentationFormat>
  <Paragraphs>29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 Unicode MS</vt:lpstr>
      <vt:lpstr>Arial</vt:lpstr>
      <vt:lpstr>Trebuchet MS</vt:lpstr>
      <vt:lpstr>맑은 고딕</vt:lpstr>
      <vt:lpstr>Montserrat SemiBold</vt:lpstr>
      <vt:lpstr>Montserrat Light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User</cp:lastModifiedBy>
  <cp:revision>220</cp:revision>
  <dcterms:created xsi:type="dcterms:W3CDTF">2019-04-06T05:20:47Z</dcterms:created>
  <dcterms:modified xsi:type="dcterms:W3CDTF">2024-04-23T12:34:51Z</dcterms:modified>
</cp:coreProperties>
</file>